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1" r:id="rId2"/>
    <p:sldId id="397" r:id="rId3"/>
    <p:sldId id="406" r:id="rId4"/>
    <p:sldId id="399" r:id="rId5"/>
    <p:sldId id="382" r:id="rId6"/>
    <p:sldId id="383" r:id="rId7"/>
    <p:sldId id="386" r:id="rId8"/>
    <p:sldId id="396" r:id="rId9"/>
    <p:sldId id="395" r:id="rId10"/>
    <p:sldId id="398" r:id="rId11"/>
    <p:sldId id="385" r:id="rId12"/>
    <p:sldId id="387" r:id="rId13"/>
    <p:sldId id="388" r:id="rId14"/>
    <p:sldId id="405" r:id="rId15"/>
    <p:sldId id="389" r:id="rId16"/>
    <p:sldId id="391" r:id="rId17"/>
    <p:sldId id="392" r:id="rId18"/>
    <p:sldId id="403" r:id="rId19"/>
    <p:sldId id="408" r:id="rId20"/>
    <p:sldId id="401" r:id="rId21"/>
    <p:sldId id="390" r:id="rId22"/>
    <p:sldId id="402" r:id="rId23"/>
    <p:sldId id="393" r:id="rId24"/>
    <p:sldId id="394" r:id="rId25"/>
    <p:sldId id="40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4424" autoAdjust="0"/>
  </p:normalViewPr>
  <p:slideViewPr>
    <p:cSldViewPr snapToGrid="0">
      <p:cViewPr varScale="1">
        <p:scale>
          <a:sx n="101" d="100"/>
          <a:sy n="101" d="100"/>
        </p:scale>
        <p:origin x="-728" y="-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cnblogs.com/lkpnotice/p/6903187.html" TargetMode="External"/><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
        <p:nvSpPr>
          <p:cNvPr id="6" name="文本框 5"/>
          <p:cNvSpPr txBox="1"/>
          <p:nvPr/>
        </p:nvSpPr>
        <p:spPr>
          <a:xfrm>
            <a:off x="805052" y="2438148"/>
            <a:ext cx="2868706" cy="341632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最</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优</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建立环形缓冲区增量添加和替换</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无法实现</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折中每日分段拉去一次存量，</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288-1</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次基于缓存的计算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endParaRPr kumimoji="1"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未拆分前</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原始数据无法直接计算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拆分后全量拉取计算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260s</a:t>
            </a: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拆分并缓存后每次计算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30s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至</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60s</a:t>
            </a:r>
            <a:endPar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attack</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，可考虑基于图的聚合</a:t>
            </a:r>
            <a:endPar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686940"/>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754327"/>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a:t>
            </a:r>
            <a:r>
              <a:rPr kumimoji="1" lang="zh-CN" altLang="en-US" sz="2000" dirty="0" smtClean="0">
                <a:solidFill>
                  <a:srgbClr val="065096"/>
                </a:solidFill>
                <a:latin typeface="+mn-ea"/>
                <a:cs typeface="Arial Unicode MS" panose="020B0604020202020204" pitchFamily="34" charset="-122"/>
              </a:rPr>
              <a:t>整合</a:t>
            </a:r>
            <a:endParaRPr kumimoji="1" lang="en-US" altLang="zh-CN" sz="2000" dirty="0" smtClean="0">
              <a:solidFill>
                <a:srgbClr val="065096"/>
              </a:solidFill>
              <a:latin typeface="+mn-ea"/>
              <a:cs typeface="Arial Unicode MS" panose="020B0604020202020204" pitchFamily="34" charset="-122"/>
            </a:endParaRPr>
          </a:p>
          <a:p>
            <a:pPr marL="514350" indent="-514350">
              <a:buFont typeface="Wingdings" charset="2"/>
              <a:buChar char="²"/>
            </a:pPr>
            <a:r>
              <a:rPr kumimoji="1" lang="en-US" altLang="zh-CN" sz="2000" dirty="0" err="1">
                <a:solidFill>
                  <a:srgbClr val="065096"/>
                </a:solidFill>
                <a:latin typeface="+mn-ea"/>
                <a:cs typeface="Arial Unicode MS" panose="020B0604020202020204" pitchFamily="34" charset="-122"/>
              </a:rPr>
              <a:t>Mysql</a:t>
            </a:r>
            <a:r>
              <a:rPr kumimoji="1" lang="en-US" altLang="zh-CN" sz="2000" dirty="0">
                <a:solidFill>
                  <a:srgbClr val="065096"/>
                </a:solidFill>
                <a:latin typeface="+mn-ea"/>
                <a:cs typeface="Arial Unicode MS" panose="020B0604020202020204" pitchFamily="34" charset="-122"/>
              </a:rPr>
              <a:t> </a:t>
            </a:r>
            <a:r>
              <a:rPr kumimoji="1" lang="en-US" altLang="zh-CN" sz="2000" dirty="0" err="1">
                <a:solidFill>
                  <a:srgbClr val="065096"/>
                </a:solidFill>
                <a:latin typeface="+mn-ea"/>
                <a:cs typeface="Arial Unicode MS" panose="020B0604020202020204" pitchFamily="34" charset="-122"/>
              </a:rPr>
              <a:t>Json</a:t>
            </a:r>
            <a:r>
              <a:rPr kumimoji="1" lang="zh-CN" altLang="en-US" sz="2000" dirty="0">
                <a:solidFill>
                  <a:srgbClr val="065096"/>
                </a:solidFill>
                <a:latin typeface="+mn-ea"/>
                <a:cs typeface="Arial Unicode MS" panose="020B0604020202020204" pitchFamily="34" charset="-122"/>
              </a:rPr>
              <a:t>功能调研和应用场景</a:t>
            </a:r>
            <a:r>
              <a:rPr kumimoji="1" lang="zh-CN" altLang="en-US" sz="2000" dirty="0">
                <a:solidFill>
                  <a:srgbClr val="065096"/>
                </a:solidFill>
                <a:latin typeface="+mn-ea"/>
                <a:cs typeface="Arial Unicode MS" panose="020B0604020202020204" pitchFamily="34" charset="-122"/>
              </a:rPr>
              <a:t>性能测试</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PAI</a:t>
            </a:r>
            <a:r>
              <a:rPr kumimoji="1" lang="zh-CN" altLang="en-US" sz="2000" dirty="0" smtClean="0">
                <a:solidFill>
                  <a:srgbClr val="065096"/>
                </a:solidFill>
                <a:latin typeface="+mn-ea"/>
                <a:cs typeface="Arial Unicode MS" panose="020B0604020202020204" pitchFamily="34" charset="-122"/>
              </a:rPr>
              <a:t>平台学习及前端分离改造进展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939540"/>
          </a:xfrm>
          <a:prstGeom prst="rect">
            <a:avLst/>
          </a:prstGeom>
          <a:noFill/>
        </p:spPr>
        <p:txBody>
          <a:bodyPr wrap="square" rtlCol="0">
            <a:spAutoFit/>
          </a:bodyPr>
          <a:lstStyle/>
          <a:p>
            <a:pPr marL="342900" indent="-342900">
              <a:buFont typeface="Wingdings" charset="2"/>
              <a:buChar char="l"/>
            </a:pP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应用场景是在告警表中通过资产的</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字段查找对应告警有哪些。</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select </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from </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json_test_main</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where JSON_SEARCH(</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json_str</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'one','894', NULL, '$.type1[*]')  is not null order by id limit 60,10; </a:t>
            </a:r>
            <a:endPar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结论：该场景无法通过虚拟列建立索引所以虽然是单表查询，速度比有索引的</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join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或者子查询要慢</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详细参考：</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http</a:t>
            </a:r>
            <a:r>
              <a:rPr kumimoji="1" lang="en-US" altLang="zh-CN"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://www.cnblogs.com/lkpnotice/p/6903187.</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html</a:t>
            </a:r>
            <a:endPar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6647974" cy="523220"/>
          </a:xfrm>
          <a:prstGeom prst="rect">
            <a:avLst/>
          </a:prstGeom>
          <a:noFill/>
        </p:spPr>
        <p:txBody>
          <a:bodyPr wrap="none" rtlCol="0">
            <a:spAutoFit/>
          </a:bodyPr>
          <a:lstStyle/>
          <a:p>
            <a:r>
              <a:rPr kumimoji="1" lang="en-US" altLang="zh-CN" sz="2800" dirty="0" err="1" smtClean="0">
                <a:solidFill>
                  <a:srgbClr val="3B3439"/>
                </a:solidFill>
                <a:latin typeface="+mn-ea"/>
                <a:cs typeface="Arial Unicode MS" panose="020B0604020202020204" pitchFamily="34" charset="-122"/>
              </a:rPr>
              <a:t>Mysql</a:t>
            </a:r>
            <a:r>
              <a:rPr kumimoji="1" lang="en-US" altLang="zh-CN" sz="2800" dirty="0" smtClean="0">
                <a:solidFill>
                  <a:srgbClr val="3B3439"/>
                </a:solidFill>
                <a:latin typeface="+mn-ea"/>
                <a:cs typeface="Arial Unicode MS" panose="020B0604020202020204" pitchFamily="34" charset="-122"/>
              </a:rPr>
              <a:t> </a:t>
            </a:r>
            <a:r>
              <a:rPr kumimoji="1" lang="en-US" altLang="zh-CN" sz="2800" dirty="0" err="1" smtClean="0">
                <a:solidFill>
                  <a:srgbClr val="3B3439"/>
                </a:solidFill>
                <a:latin typeface="+mn-ea"/>
                <a:cs typeface="Arial Unicode MS" panose="020B0604020202020204" pitchFamily="34" charset="-122"/>
              </a:rPr>
              <a:t>J</a:t>
            </a:r>
            <a:r>
              <a:rPr kumimoji="1" lang="en-US" altLang="zh-CN" sz="2800" dirty="0" err="1" smtClean="0">
                <a:solidFill>
                  <a:srgbClr val="3B3439"/>
                </a:solidFill>
                <a:latin typeface="+mn-ea"/>
                <a:cs typeface="Arial Unicode MS" panose="020B0604020202020204" pitchFamily="34" charset="-122"/>
              </a:rPr>
              <a:t>son</a:t>
            </a:r>
            <a:r>
              <a:rPr kumimoji="1" lang="zh-CN" altLang="en-US" sz="2800" dirty="0" smtClean="0">
                <a:solidFill>
                  <a:srgbClr val="3B3439"/>
                </a:solidFill>
                <a:latin typeface="+mn-ea"/>
                <a:cs typeface="Arial Unicode MS" panose="020B0604020202020204" pitchFamily="34" charset="-122"/>
              </a:rPr>
              <a:t>功能调研和应用场景性能测试</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
        <p:nvSpPr>
          <p:cNvPr id="6" name="文本框 5"/>
          <p:cNvSpPr txBox="1"/>
          <p:nvPr/>
        </p:nvSpPr>
        <p:spPr>
          <a:xfrm>
            <a:off x="825429" y="5648575"/>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015663"/>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反洗钱及运营风控平台</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数据、规则模型、运营</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7" name="图片 1" descr="graphXPi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6771" y="2671738"/>
            <a:ext cx="8651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数据分析挖掘平台作用.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978" y="2600300"/>
            <a:ext cx="69484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infiniteGraphPi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2635225"/>
            <a:ext cx="16557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graphlabPi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58083" y="2600300"/>
            <a:ext cx="1700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631216"/>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组件化操作，可拖动配置，所见即所得</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适合</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策略配置</a:t>
            </a:r>
            <a:endParaRPr kumimoji="1" lang="en-US" altLang="zh-CN" sz="2000" dirty="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程序</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模块化标准</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分离和改造难点，与</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环境深度耦合，</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JSLib</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不全部是通用的，</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CSS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样式效果要深度定制</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236784" cy="523220"/>
          </a:xfrm>
          <a:prstGeom prst="rect">
            <a:avLst/>
          </a:prstGeom>
          <a:noFill/>
        </p:spPr>
        <p:txBody>
          <a:bodyPr wrap="none" rtlCol="0">
            <a:spAutoFit/>
          </a:bodyPr>
          <a:lstStyle/>
          <a:p>
            <a:r>
              <a:rPr kumimoji="1" lang="en-US" altLang="zh-CN" sz="2800" dirty="0" smtClean="0">
                <a:solidFill>
                  <a:srgbClr val="3B3439"/>
                </a:solidFill>
                <a:latin typeface="+mn-ea"/>
                <a:cs typeface="Arial Unicode MS" panose="020B0604020202020204" pitchFamily="34" charset="-122"/>
              </a:rPr>
              <a:t>PAI</a:t>
            </a:r>
            <a:r>
              <a:rPr kumimoji="1" lang="zh-CN" altLang="en-US" sz="2800" dirty="0" smtClean="0">
                <a:solidFill>
                  <a:srgbClr val="3B3439"/>
                </a:solidFill>
                <a:latin typeface="+mn-ea"/>
                <a:cs typeface="Arial Unicode MS" panose="020B0604020202020204" pitchFamily="34" charset="-122"/>
              </a:rPr>
              <a:t>学习和前端分离</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2" name="文本框 1"/>
          <p:cNvSpPr txBox="1"/>
          <p:nvPr/>
        </p:nvSpPr>
        <p:spPr>
          <a:xfrm>
            <a:off x="1823220" y="3961073"/>
            <a:ext cx="8261074" cy="923330"/>
          </a:xfrm>
          <a:prstGeom prst="rect">
            <a:avLst/>
          </a:prstGeom>
          <a:noFill/>
        </p:spPr>
        <p:txBody>
          <a:bodyPr wrap="square" rtlCol="0">
            <a:spAutoFit/>
          </a:bodyPr>
          <a:lstStyle/>
          <a:p>
            <a:pPr algn="ctr"/>
            <a:r>
              <a:rPr kumimoji="1" lang="zh-CN" altLang="en-US"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此处展示图片，未添加</a:t>
            </a:r>
            <a:endParaRPr kumimoji="1" lang="zh-CN" altLang="en-US"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7385976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二</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是规则模型等分析处理打分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百阿：</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文化</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洗礼</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
        <p:nvSpPr>
          <p:cNvPr id="2" name="文本框 1"/>
          <p:cNvSpPr txBox="1"/>
          <p:nvPr/>
        </p:nvSpPr>
        <p:spPr>
          <a:xfrm>
            <a:off x="790552" y="2125105"/>
            <a:ext cx="2903012" cy="1754327"/>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愿景</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价值观</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六脉神剑</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八字箴言</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快乐工作、认真生活</a:t>
            </a:r>
            <a:endParaRPr kumimoji="1" lang="en-US" altLang="zh-CN" sz="5400" dirty="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融合，开发人员多对业务理解不充分；</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分析，建立基于入侵检测的特异化分析挖掘平台；</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自己</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4336602" y="2791083"/>
            <a:ext cx="4151385" cy="830997"/>
          </a:xfrm>
          <a:prstGeom prst="rect">
            <a:avLst/>
          </a:prstGeom>
          <a:noFill/>
        </p:spPr>
        <p:txBody>
          <a:bodyPr wrap="square" rtlCol="0">
            <a:spAutoFit/>
          </a:bodyPr>
          <a:lstStyle/>
          <a:p>
            <a:r>
              <a:rPr lang="en-US" altLang="zh-CN" sz="4800" b="1" dirty="0" smtClean="0">
                <a:solidFill>
                  <a:srgbClr val="2A79FF"/>
                </a:solidFill>
              </a:rPr>
              <a:t>Thank You</a:t>
            </a:r>
            <a:endParaRPr lang="zh-CN" altLang="en-US" sz="4800" b="1" dirty="0">
              <a:solidFill>
                <a:srgbClr val="2A79FF"/>
              </a:solidFill>
            </a:endParaRPr>
          </a:p>
        </p:txBody>
      </p:sp>
    </p:spTree>
    <p:extLst>
      <p:ext uri="{BB962C8B-B14F-4D97-AF65-F5344CB8AC3E}">
        <p14:creationId xmlns:p14="http://schemas.microsoft.com/office/powerpoint/2010/main" val="30899365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625966" y="5345566"/>
            <a:ext cx="8403876" cy="342124"/>
            <a:chOff x="632620" y="4389866"/>
            <a:chExt cx="8403876" cy="342124"/>
          </a:xfrm>
        </p:grpSpPr>
        <p:sp>
          <p:nvSpPr>
            <p:cNvPr id="10" name="矩形 9"/>
            <p:cNvSpPr/>
            <p:nvPr/>
          </p:nvSpPr>
          <p:spPr>
            <a:xfrm>
              <a:off x="632620" y="4389866"/>
              <a:ext cx="8403876" cy="342124"/>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1" name="右箭头 10"/>
            <p:cNvSpPr/>
            <p:nvPr/>
          </p:nvSpPr>
          <p:spPr>
            <a:xfrm>
              <a:off x="2395414"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2" name="圆角矩形 11"/>
            <p:cNvSpPr/>
            <p:nvPr/>
          </p:nvSpPr>
          <p:spPr>
            <a:xfrm>
              <a:off x="748984" y="4461753"/>
              <a:ext cx="1087550" cy="198351"/>
            </a:xfrm>
            <a:prstGeom prst="roundRect">
              <a:avLst/>
            </a:prstGeom>
            <a:solidFill>
              <a:schemeClr val="bg1">
                <a:lumMod val="75000"/>
              </a:schemeClr>
            </a:solidFill>
            <a:ln>
              <a:solidFill>
                <a:schemeClr val="bg1">
                  <a:lumMod val="75000"/>
                </a:schemeClr>
              </a:solidFill>
            </a:ln>
          </p:spPr>
          <p:txBody>
            <a:bodyPr wrap="square" rtlCol="0" anchor="ctr">
              <a:noAutofit/>
            </a:bodyPr>
            <a:lstStyle/>
            <a:p>
              <a:pPr algn="ctr"/>
              <a:r>
                <a:rPr kumimoji="1" lang="zh-CN" altLang="en-US" sz="800" dirty="0" smtClean="0">
                  <a:solidFill>
                    <a:schemeClr val="bg1"/>
                  </a:solidFill>
                </a:rPr>
                <a:t>日志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log</a:t>
              </a:r>
              <a:endParaRPr kumimoji="1" lang="zh-CN" altLang="en-US" sz="800" dirty="0">
                <a:solidFill>
                  <a:schemeClr val="bg1"/>
                </a:solidFill>
              </a:endParaRPr>
            </a:p>
          </p:txBody>
        </p:sp>
        <p:sp>
          <p:nvSpPr>
            <p:cNvPr id="13" name="圆角矩形 12"/>
            <p:cNvSpPr/>
            <p:nvPr/>
          </p:nvSpPr>
          <p:spPr>
            <a:xfrm>
              <a:off x="3123045" y="4461753"/>
              <a:ext cx="1087550" cy="198351"/>
            </a:xfrm>
            <a:prstGeom prst="roundRect">
              <a:avLst/>
            </a:prstGeom>
            <a:solidFill>
              <a:srgbClr val="2A79FF"/>
            </a:solidFill>
          </p:spPr>
          <p:txBody>
            <a:bodyPr wrap="square" rtlCol="0" anchor="ctr">
              <a:noAutofit/>
            </a:bodyPr>
            <a:lstStyle/>
            <a:p>
              <a:pPr algn="ctr"/>
              <a:r>
                <a:rPr kumimoji="1" lang="zh-CN" altLang="en-US" sz="800" dirty="0" smtClean="0">
                  <a:solidFill>
                    <a:schemeClr val="bg1"/>
                  </a:solidFill>
                </a:rPr>
                <a:t>异常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anomaly</a:t>
              </a:r>
              <a:endParaRPr kumimoji="1" lang="zh-CN" altLang="en-US" sz="800" dirty="0">
                <a:solidFill>
                  <a:schemeClr val="bg1"/>
                </a:solidFill>
              </a:endParaRPr>
            </a:p>
          </p:txBody>
        </p:sp>
        <p:sp>
          <p:nvSpPr>
            <p:cNvPr id="14" name="圆角矩形 13"/>
            <p:cNvSpPr/>
            <p:nvPr/>
          </p:nvSpPr>
          <p:spPr>
            <a:xfrm>
              <a:off x="5497106" y="4461753"/>
              <a:ext cx="1087550" cy="198351"/>
            </a:xfrm>
            <a:prstGeom prst="roundRect">
              <a:avLst/>
            </a:prstGeom>
            <a:solidFill>
              <a:srgbClr val="FFC000"/>
            </a:solidFill>
            <a:ln>
              <a:solidFill>
                <a:srgbClr val="FFC000"/>
              </a:solidFill>
            </a:ln>
          </p:spPr>
          <p:txBody>
            <a:bodyPr wrap="square" rtlCol="0" anchor="ctr">
              <a:noAutofit/>
            </a:bodyPr>
            <a:lstStyle/>
            <a:p>
              <a:pPr algn="ctr"/>
              <a:r>
                <a:rPr kumimoji="1" lang="zh-CN" altLang="en-US" sz="800" dirty="0" smtClean="0">
                  <a:solidFill>
                    <a:schemeClr val="bg1"/>
                  </a:solidFill>
                </a:rPr>
                <a:t>告警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alert</a:t>
              </a:r>
              <a:endParaRPr kumimoji="1" lang="zh-CN" altLang="en-US" sz="800" dirty="0">
                <a:solidFill>
                  <a:schemeClr val="bg1"/>
                </a:solidFill>
              </a:endParaRPr>
            </a:p>
          </p:txBody>
        </p:sp>
        <p:sp>
          <p:nvSpPr>
            <p:cNvPr id="15" name="圆角矩形 14"/>
            <p:cNvSpPr/>
            <p:nvPr/>
          </p:nvSpPr>
          <p:spPr>
            <a:xfrm>
              <a:off x="7871169" y="4461753"/>
              <a:ext cx="1087550" cy="198351"/>
            </a:xfrm>
            <a:prstGeom prst="roundRect">
              <a:avLst/>
            </a:prstGeom>
            <a:solidFill>
              <a:srgbClr val="FF0000"/>
            </a:solidFill>
            <a:ln>
              <a:solidFill>
                <a:srgbClr val="FF0000"/>
              </a:solidFill>
            </a:ln>
          </p:spPr>
          <p:txBody>
            <a:bodyPr wrap="square" rtlCol="0" anchor="ctr">
              <a:noAutofit/>
            </a:bodyPr>
            <a:lstStyle/>
            <a:p>
              <a:pPr algn="ctr"/>
              <a:r>
                <a:rPr kumimoji="1" lang="zh-CN" altLang="en-US" sz="800" dirty="0" smtClean="0">
                  <a:solidFill>
                    <a:schemeClr val="bg1"/>
                  </a:solidFill>
                </a:rPr>
                <a:t>事件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incident</a:t>
              </a:r>
              <a:endParaRPr kumimoji="1" lang="zh-CN" altLang="en-US" sz="800" dirty="0">
                <a:solidFill>
                  <a:schemeClr val="bg1"/>
                </a:solidFill>
              </a:endParaRPr>
            </a:p>
          </p:txBody>
        </p:sp>
        <p:sp>
          <p:nvSpPr>
            <p:cNvPr id="16" name="右箭头 15"/>
            <p:cNvSpPr/>
            <p:nvPr/>
          </p:nvSpPr>
          <p:spPr>
            <a:xfrm>
              <a:off x="4769475"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7" name="右箭头 16"/>
            <p:cNvSpPr/>
            <p:nvPr/>
          </p:nvSpPr>
          <p:spPr>
            <a:xfrm>
              <a:off x="7143536"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grpSp>
      <p:sp>
        <p:nvSpPr>
          <p:cNvPr id="18" name="矩形 17"/>
          <p:cNvSpPr/>
          <p:nvPr/>
        </p:nvSpPr>
        <p:spPr>
          <a:xfrm>
            <a:off x="1625966" y="1529142"/>
            <a:ext cx="8403876" cy="3672000"/>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9" name="矩形 18"/>
          <p:cNvSpPr/>
          <p:nvPr/>
        </p:nvSpPr>
        <p:spPr>
          <a:xfrm>
            <a:off x="1747235" y="1604305"/>
            <a:ext cx="1367584"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采集</a:t>
            </a:r>
            <a:endParaRPr kumimoji="1" lang="zh-CN" altLang="en-US" sz="900" dirty="0">
              <a:solidFill>
                <a:schemeClr val="bg1"/>
              </a:solidFill>
            </a:endParaRPr>
          </a:p>
        </p:txBody>
      </p:sp>
      <p:sp>
        <p:nvSpPr>
          <p:cNvPr id="20" name="矩形 19"/>
          <p:cNvSpPr/>
          <p:nvPr/>
        </p:nvSpPr>
        <p:spPr>
          <a:xfrm>
            <a:off x="5188336" y="1600164"/>
            <a:ext cx="2160241"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计算</a:t>
            </a:r>
            <a:r>
              <a:rPr kumimoji="1" lang="en-US" altLang="zh-CN" sz="900" dirty="0" smtClean="0">
                <a:solidFill>
                  <a:schemeClr val="bg1"/>
                </a:solidFill>
              </a:rPr>
              <a:t>-</a:t>
            </a:r>
            <a:r>
              <a:rPr kumimoji="1" lang="zh-CN" altLang="en-US" sz="900" dirty="0" smtClean="0">
                <a:solidFill>
                  <a:schemeClr val="bg1"/>
                </a:solidFill>
              </a:rPr>
              <a:t>专家知识</a:t>
            </a:r>
            <a:endParaRPr kumimoji="1" lang="zh-CN" altLang="en-US" sz="900" dirty="0">
              <a:solidFill>
                <a:schemeClr val="bg1"/>
              </a:solidFill>
            </a:endParaRPr>
          </a:p>
        </p:txBody>
      </p:sp>
      <p:sp>
        <p:nvSpPr>
          <p:cNvPr id="21" name="矩形 20"/>
          <p:cNvSpPr/>
          <p:nvPr/>
        </p:nvSpPr>
        <p:spPr>
          <a:xfrm>
            <a:off x="3350256" y="1600165"/>
            <a:ext cx="600395"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传输</a:t>
            </a:r>
            <a:endParaRPr kumimoji="1" lang="zh-CN" altLang="en-US" sz="900" dirty="0">
              <a:solidFill>
                <a:schemeClr val="bg1"/>
              </a:solidFill>
            </a:endParaRPr>
          </a:p>
        </p:txBody>
      </p:sp>
      <p:sp>
        <p:nvSpPr>
          <p:cNvPr id="22" name="矩形 21"/>
          <p:cNvSpPr/>
          <p:nvPr/>
        </p:nvSpPr>
        <p:spPr>
          <a:xfrm>
            <a:off x="8518527" y="1600164"/>
            <a:ext cx="137093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运营</a:t>
            </a:r>
            <a:endParaRPr kumimoji="1" lang="zh-CN" altLang="en-US" sz="900" dirty="0">
              <a:solidFill>
                <a:schemeClr val="bg1"/>
              </a:solidFill>
            </a:endParaRPr>
          </a:p>
        </p:txBody>
      </p:sp>
      <p:sp>
        <p:nvSpPr>
          <p:cNvPr id="23" name="Rectangle 4"/>
          <p:cNvSpPr>
            <a:spLocks noChangeArrowheads="1"/>
          </p:cNvSpPr>
          <p:nvPr/>
        </p:nvSpPr>
        <p:spPr bwMode="gray">
          <a:xfrm>
            <a:off x="9320400" y="2087811"/>
            <a:ext cx="569057" cy="269649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事件</a:t>
            </a: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24" name="Rectangle 4"/>
          <p:cNvSpPr>
            <a:spLocks noChangeArrowheads="1"/>
          </p:cNvSpPr>
          <p:nvPr/>
        </p:nvSpPr>
        <p:spPr bwMode="gray">
          <a:xfrm>
            <a:off x="5765006" y="2088540"/>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策略中心</a:t>
            </a:r>
            <a:endParaRPr lang="zh-TW" altLang="en-US" sz="800" b="1" dirty="0">
              <a:latin typeface="+mj-ea"/>
              <a:ea typeface="+mj-ea"/>
            </a:endParaRPr>
          </a:p>
        </p:txBody>
      </p:sp>
      <p:sp>
        <p:nvSpPr>
          <p:cNvPr id="25" name="Rectangle 4"/>
          <p:cNvSpPr>
            <a:spLocks noChangeArrowheads="1"/>
          </p:cNvSpPr>
          <p:nvPr/>
        </p:nvSpPr>
        <p:spPr bwMode="gray">
          <a:xfrm>
            <a:off x="4125186" y="2089868"/>
            <a:ext cx="796022" cy="2694440"/>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计算</a:t>
            </a:r>
            <a:r>
              <a:rPr lang="en-US" altLang="zh-CN" sz="800" b="1" dirty="0" smtClean="0">
                <a:latin typeface="+mj-ea"/>
                <a:ea typeface="+mj-ea"/>
              </a:rPr>
              <a:t>-</a:t>
            </a:r>
            <a:r>
              <a:rPr lang="zh-CN" altLang="en-US" sz="800" b="1" dirty="0" smtClean="0">
                <a:latin typeface="+mj-ea"/>
                <a:ea typeface="+mj-ea"/>
              </a:rPr>
              <a:t>标准化</a:t>
            </a:r>
            <a:endParaRPr lang="zh-TW" altLang="en-US" sz="800" b="1" dirty="0">
              <a:latin typeface="+mj-ea"/>
              <a:ea typeface="+mj-ea"/>
            </a:endParaRPr>
          </a:p>
        </p:txBody>
      </p:sp>
      <p:sp>
        <p:nvSpPr>
          <p:cNvPr id="26" name="Rectangle 4"/>
          <p:cNvSpPr>
            <a:spLocks noChangeArrowheads="1"/>
          </p:cNvSpPr>
          <p:nvPr/>
        </p:nvSpPr>
        <p:spPr bwMode="gray">
          <a:xfrm>
            <a:off x="4248879" y="3021439"/>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解析</a:t>
            </a:r>
            <a:endParaRPr kumimoji="1" lang="zh-TW" altLang="en-US" sz="800" dirty="0">
              <a:latin typeface="+mj-ea"/>
              <a:ea typeface="+mj-ea"/>
            </a:endParaRPr>
          </a:p>
        </p:txBody>
      </p:sp>
      <p:sp>
        <p:nvSpPr>
          <p:cNvPr id="27" name="Rectangle 4"/>
          <p:cNvSpPr>
            <a:spLocks noChangeArrowheads="1"/>
          </p:cNvSpPr>
          <p:nvPr/>
        </p:nvSpPr>
        <p:spPr bwMode="gray">
          <a:xfrm>
            <a:off x="4248879" y="3438973"/>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增强</a:t>
            </a:r>
            <a:endParaRPr kumimoji="1" lang="zh-TW" altLang="en-US" sz="800" dirty="0">
              <a:latin typeface="+mj-ea"/>
              <a:ea typeface="+mj-ea"/>
            </a:endParaRPr>
          </a:p>
        </p:txBody>
      </p:sp>
      <p:sp>
        <p:nvSpPr>
          <p:cNvPr id="28" name="右箭头 27"/>
          <p:cNvSpPr/>
          <p:nvPr/>
        </p:nvSpPr>
        <p:spPr>
          <a:xfrm>
            <a:off x="3350256" y="2586098"/>
            <a:ext cx="595885" cy="670185"/>
          </a:xfrm>
          <a:prstGeom prst="rightArrow">
            <a:avLst>
              <a:gd name="adj1" fmla="val 50000"/>
              <a:gd name="adj2" fmla="val 20822"/>
            </a:avLst>
          </a:prstGeom>
          <a:solidFill>
            <a:srgbClr val="2A79FF"/>
          </a:solidFill>
        </p:spPr>
        <p:txBody>
          <a:bodyPr wrap="square" rtlCol="0" anchor="ctr">
            <a:noAutofit/>
          </a:bodyPr>
          <a:lstStyle/>
          <a:p>
            <a:pPr algn="ctr"/>
            <a:r>
              <a:rPr kumimoji="1" lang="en-US" altLang="zh-CN" sz="700" dirty="0" smtClean="0">
                <a:solidFill>
                  <a:schemeClr val="bg1"/>
                </a:solidFill>
              </a:rPr>
              <a:t>SLS</a:t>
            </a:r>
          </a:p>
          <a:p>
            <a:pPr algn="ctr"/>
            <a:r>
              <a:rPr kumimoji="1" lang="en-US" altLang="zh-CN" sz="700" dirty="0" smtClean="0">
                <a:solidFill>
                  <a:schemeClr val="bg1"/>
                </a:solidFill>
              </a:rPr>
              <a:t>ES</a:t>
            </a:r>
          </a:p>
        </p:txBody>
      </p:sp>
      <p:sp>
        <p:nvSpPr>
          <p:cNvPr id="29" name="Rectangle 4"/>
          <p:cNvSpPr>
            <a:spLocks noChangeArrowheads="1"/>
          </p:cNvSpPr>
          <p:nvPr/>
        </p:nvSpPr>
        <p:spPr bwMode="gray">
          <a:xfrm>
            <a:off x="5857721" y="2448580"/>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单资产数据关联</a:t>
            </a:r>
            <a:endParaRPr kumimoji="1" lang="zh-TW" altLang="en-US" sz="800" dirty="0">
              <a:latin typeface="+mj-ea"/>
              <a:ea typeface="+mj-ea"/>
            </a:endParaRPr>
          </a:p>
        </p:txBody>
      </p:sp>
      <p:sp>
        <p:nvSpPr>
          <p:cNvPr id="30" name="Rectangle 4"/>
          <p:cNvSpPr>
            <a:spLocks noChangeArrowheads="1"/>
          </p:cNvSpPr>
          <p:nvPr/>
        </p:nvSpPr>
        <p:spPr bwMode="gray">
          <a:xfrm>
            <a:off x="7573098" y="2088539"/>
            <a:ext cx="685654" cy="2711769"/>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dirty="0" smtClean="0">
                <a:latin typeface="+mj-ea"/>
                <a:ea typeface="+mj-ea"/>
              </a:rPr>
              <a:t>计算</a:t>
            </a:r>
            <a:r>
              <a:rPr kumimoji="1" lang="en-US" altLang="zh-CN" sz="800" b="1" dirty="0" smtClean="0">
                <a:latin typeface="+mj-ea"/>
                <a:ea typeface="+mj-ea"/>
              </a:rPr>
              <a:t>-</a:t>
            </a:r>
            <a:r>
              <a:rPr kumimoji="1" lang="zh-CN" altLang="en-US" sz="800" b="1" dirty="0" smtClean="0">
                <a:latin typeface="+mj-ea"/>
                <a:ea typeface="+mj-ea"/>
              </a:rPr>
              <a:t>过滤</a:t>
            </a:r>
            <a:endParaRPr kumimoji="1" lang="en-US" altLang="zh-CN" sz="800" b="1" dirty="0" smtClean="0">
              <a:latin typeface="+mj-ea"/>
              <a:ea typeface="+mj-ea"/>
            </a:endParaRPr>
          </a:p>
        </p:txBody>
      </p:sp>
      <p:sp>
        <p:nvSpPr>
          <p:cNvPr id="31" name="Rectangle 4"/>
          <p:cNvSpPr>
            <a:spLocks noChangeArrowheads="1"/>
          </p:cNvSpPr>
          <p:nvPr/>
        </p:nvSpPr>
        <p:spPr bwMode="gray">
          <a:xfrm>
            <a:off x="7682665" y="3295716"/>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同批次</a:t>
            </a:r>
            <a:endParaRPr kumimoji="1" lang="zh-TW" altLang="en-US" sz="800" dirty="0">
              <a:latin typeface="+mj-ea"/>
              <a:ea typeface="+mj-ea"/>
            </a:endParaRPr>
          </a:p>
        </p:txBody>
      </p:sp>
      <p:sp>
        <p:nvSpPr>
          <p:cNvPr id="32" name="Rectangle 4"/>
          <p:cNvSpPr>
            <a:spLocks noChangeArrowheads="1"/>
          </p:cNvSpPr>
          <p:nvPr/>
        </p:nvSpPr>
        <p:spPr bwMode="gray">
          <a:xfrm>
            <a:off x="7682665" y="3566075"/>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历史</a:t>
            </a:r>
            <a:endParaRPr kumimoji="1" lang="zh-TW" altLang="en-US" sz="800" dirty="0">
              <a:latin typeface="+mj-ea"/>
              <a:ea typeface="+mj-ea"/>
            </a:endParaRPr>
          </a:p>
        </p:txBody>
      </p:sp>
      <p:sp>
        <p:nvSpPr>
          <p:cNvPr id="33" name="Rectangle 4"/>
          <p:cNvSpPr>
            <a:spLocks noChangeArrowheads="1"/>
          </p:cNvSpPr>
          <p:nvPr/>
        </p:nvSpPr>
        <p:spPr bwMode="gray">
          <a:xfrm>
            <a:off x="7682665" y="3025357"/>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自身</a:t>
            </a:r>
            <a:endParaRPr kumimoji="1" lang="en-US" altLang="zh-CN" sz="800" dirty="0" smtClean="0">
              <a:latin typeface="+mj-ea"/>
              <a:ea typeface="+mj-ea"/>
            </a:endParaRPr>
          </a:p>
        </p:txBody>
      </p:sp>
      <p:sp>
        <p:nvSpPr>
          <p:cNvPr id="34" name="罐形 33"/>
          <p:cNvSpPr/>
          <p:nvPr/>
        </p:nvSpPr>
        <p:spPr>
          <a:xfrm>
            <a:off x="2480548" y="2012796"/>
            <a:ext cx="634273" cy="951969"/>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latin typeface="+mj-ea"/>
                <a:ea typeface="+mj-ea"/>
              </a:rPr>
              <a:t>主机数据</a:t>
            </a:r>
            <a:endParaRPr kumimoji="1" lang="en-US" altLang="zh-CN" sz="700" dirty="0" smtClean="0">
              <a:solidFill>
                <a:schemeClr val="bg1"/>
              </a:solidFill>
              <a:latin typeface="+mj-ea"/>
              <a:ea typeface="+mj-ea"/>
            </a:endParaRPr>
          </a:p>
          <a:p>
            <a:pPr algn="ctr"/>
            <a:r>
              <a:rPr kumimoji="1" lang="zh-CN" altLang="en-US" sz="500" dirty="0" smtClean="0">
                <a:solidFill>
                  <a:schemeClr val="bg1"/>
                </a:solidFill>
                <a:latin typeface="+mj-ea"/>
                <a:ea typeface="+mj-ea"/>
              </a:rPr>
              <a:t>（</a:t>
            </a:r>
            <a:r>
              <a:rPr kumimoji="1" lang="en-US" altLang="zh-CN" sz="500" dirty="0" smtClean="0">
                <a:solidFill>
                  <a:schemeClr val="bg1"/>
                </a:solidFill>
                <a:latin typeface="+mj-ea"/>
                <a:ea typeface="+mj-ea"/>
              </a:rPr>
              <a:t>Y-Agent</a:t>
            </a:r>
            <a:r>
              <a:rPr kumimoji="1" lang="zh-CN" altLang="en-US" sz="500" dirty="0" smtClean="0">
                <a:solidFill>
                  <a:schemeClr val="bg1"/>
                </a:solidFill>
                <a:latin typeface="+mj-ea"/>
                <a:ea typeface="+mj-ea"/>
              </a:rPr>
              <a:t>）</a:t>
            </a:r>
            <a:endParaRPr kumimoji="1" lang="en-US" altLang="zh-CN" sz="500" dirty="0" smtClean="0">
              <a:solidFill>
                <a:schemeClr val="bg1"/>
              </a:solidFill>
              <a:latin typeface="+mj-ea"/>
              <a:ea typeface="+mj-ea"/>
            </a:endParaRPr>
          </a:p>
          <a:p>
            <a:pPr algn="ctr"/>
            <a:endParaRPr kumimoji="1" lang="en-US" altLang="zh-CN" sz="700" dirty="0" smtClean="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zh-CN" altLang="en-US" sz="700" dirty="0">
              <a:solidFill>
                <a:schemeClr val="bg1"/>
              </a:solidFill>
              <a:latin typeface="+mj-ea"/>
              <a:ea typeface="+mj-ea"/>
            </a:endParaRPr>
          </a:p>
        </p:txBody>
      </p:sp>
      <p:sp>
        <p:nvSpPr>
          <p:cNvPr id="35" name="Rectangle 4"/>
          <p:cNvSpPr>
            <a:spLocks noChangeArrowheads="1"/>
          </p:cNvSpPr>
          <p:nvPr/>
        </p:nvSpPr>
        <p:spPr bwMode="gray">
          <a:xfrm>
            <a:off x="2599423" y="247368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日志过滤</a:t>
            </a:r>
            <a:endParaRPr kumimoji="1" lang="zh-TW" altLang="en-US" sz="500" dirty="0">
              <a:latin typeface="+mj-ea"/>
              <a:ea typeface="+mj-ea"/>
            </a:endParaRPr>
          </a:p>
        </p:txBody>
      </p:sp>
      <p:sp>
        <p:nvSpPr>
          <p:cNvPr id="36" name="Rectangle 4"/>
          <p:cNvSpPr>
            <a:spLocks noChangeArrowheads="1"/>
          </p:cNvSpPr>
          <p:nvPr/>
        </p:nvSpPr>
        <p:spPr bwMode="gray">
          <a:xfrm>
            <a:off x="2599423" y="2686869"/>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缓存队列</a:t>
            </a:r>
            <a:endParaRPr kumimoji="1" lang="zh-TW" altLang="en-US" sz="500" dirty="0">
              <a:latin typeface="+mj-ea"/>
              <a:ea typeface="+mj-ea"/>
            </a:endParaRPr>
          </a:p>
        </p:txBody>
      </p:sp>
      <p:sp>
        <p:nvSpPr>
          <p:cNvPr id="37" name="罐形 36"/>
          <p:cNvSpPr/>
          <p:nvPr/>
        </p:nvSpPr>
        <p:spPr>
          <a:xfrm>
            <a:off x="2477277" y="3052286"/>
            <a:ext cx="637826" cy="670504"/>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流量数据</a:t>
            </a:r>
            <a:endParaRPr kumimoji="1" lang="en-US" altLang="zh-CN" sz="800" dirty="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38" name="Rectangle 4"/>
          <p:cNvSpPr>
            <a:spLocks noChangeArrowheads="1"/>
          </p:cNvSpPr>
          <p:nvPr/>
        </p:nvSpPr>
        <p:spPr bwMode="gray">
          <a:xfrm>
            <a:off x="2597928" y="343897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smtClean="0">
                <a:latin typeface="+mj-ea"/>
                <a:ea typeface="+mj-ea"/>
              </a:rPr>
              <a:t>日志过滤</a:t>
            </a:r>
            <a:endParaRPr kumimoji="1" lang="zh-TW" altLang="en-US" sz="500" dirty="0">
              <a:latin typeface="+mj-ea"/>
              <a:ea typeface="+mj-ea"/>
            </a:endParaRPr>
          </a:p>
        </p:txBody>
      </p:sp>
      <p:sp>
        <p:nvSpPr>
          <p:cNvPr id="39" name="罐形 38"/>
          <p:cNvSpPr/>
          <p:nvPr/>
        </p:nvSpPr>
        <p:spPr>
          <a:xfrm>
            <a:off x="1747236" y="2011049"/>
            <a:ext cx="637826" cy="61609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威胁情报</a:t>
            </a: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40" name="Rectangle 4"/>
          <p:cNvSpPr>
            <a:spLocks noChangeArrowheads="1"/>
          </p:cNvSpPr>
          <p:nvPr/>
        </p:nvSpPr>
        <p:spPr bwMode="gray">
          <a:xfrm>
            <a:off x="1867887" y="234329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en-US" altLang="zh-CN" sz="500" dirty="0" smtClean="0">
                <a:solidFill>
                  <a:schemeClr val="accent6"/>
                </a:solidFill>
                <a:latin typeface="+mj-ea"/>
                <a:ea typeface="+mj-ea"/>
              </a:rPr>
              <a:t>CNA</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IP</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Domain</a:t>
            </a:r>
            <a:endParaRPr kumimoji="1" lang="zh-TW" altLang="en-US" sz="500" dirty="0">
              <a:solidFill>
                <a:schemeClr val="accent6"/>
              </a:solidFill>
              <a:latin typeface="+mj-ea"/>
              <a:ea typeface="+mj-ea"/>
            </a:endParaRPr>
          </a:p>
        </p:txBody>
      </p:sp>
      <p:sp>
        <p:nvSpPr>
          <p:cNvPr id="41" name="罐形 40"/>
          <p:cNvSpPr/>
          <p:nvPr/>
        </p:nvSpPr>
        <p:spPr>
          <a:xfrm>
            <a:off x="1747236" y="2743695"/>
            <a:ext cx="637826" cy="1051749"/>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资产数据</a:t>
            </a:r>
            <a:endParaRPr kumimoji="1" lang="en-US" altLang="zh-CN" sz="7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p:txBody>
      </p:sp>
      <p:sp>
        <p:nvSpPr>
          <p:cNvPr id="42" name="Rectangle 4"/>
          <p:cNvSpPr>
            <a:spLocks noChangeArrowheads="1"/>
          </p:cNvSpPr>
          <p:nvPr/>
        </p:nvSpPr>
        <p:spPr bwMode="gray">
          <a:xfrm>
            <a:off x="1867887" y="3095402"/>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基础资产</a:t>
            </a:r>
            <a:endParaRPr kumimoji="1" lang="zh-TW" altLang="en-US" sz="500" dirty="0">
              <a:solidFill>
                <a:schemeClr val="accent6"/>
              </a:solidFill>
              <a:latin typeface="+mj-ea"/>
              <a:ea typeface="+mj-ea"/>
            </a:endParaRPr>
          </a:p>
        </p:txBody>
      </p:sp>
      <p:sp>
        <p:nvSpPr>
          <p:cNvPr id="43" name="罐形 42"/>
          <p:cNvSpPr/>
          <p:nvPr/>
        </p:nvSpPr>
        <p:spPr>
          <a:xfrm>
            <a:off x="2476995" y="3811582"/>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终端数据</a:t>
            </a:r>
            <a:endParaRPr kumimoji="1" lang="en-US" altLang="zh-CN" sz="800" dirty="0">
              <a:solidFill>
                <a:schemeClr val="bg1"/>
              </a:solidFill>
            </a:endParaRPr>
          </a:p>
        </p:txBody>
      </p:sp>
      <p:sp>
        <p:nvSpPr>
          <p:cNvPr id="44" name="罐形 43"/>
          <p:cNvSpPr/>
          <p:nvPr/>
        </p:nvSpPr>
        <p:spPr>
          <a:xfrm>
            <a:off x="2476994" y="4350698"/>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模型异常</a:t>
            </a:r>
            <a:endParaRPr kumimoji="1" lang="en-US" altLang="zh-CN" sz="700" dirty="0">
              <a:solidFill>
                <a:schemeClr val="bg1"/>
              </a:solidFill>
            </a:endParaRPr>
          </a:p>
        </p:txBody>
      </p:sp>
      <p:sp>
        <p:nvSpPr>
          <p:cNvPr id="45" name="Rectangle 4"/>
          <p:cNvSpPr>
            <a:spLocks noChangeArrowheads="1"/>
          </p:cNvSpPr>
          <p:nvPr/>
        </p:nvSpPr>
        <p:spPr bwMode="gray">
          <a:xfrm>
            <a:off x="1863159" y="3315884"/>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400" dirty="0" smtClean="0">
                <a:solidFill>
                  <a:schemeClr val="accent6"/>
                </a:solidFill>
                <a:latin typeface="+mj-ea"/>
                <a:ea typeface="+mj-ea"/>
              </a:rPr>
              <a:t>高风险资产</a:t>
            </a:r>
            <a:endParaRPr kumimoji="1" lang="zh-TW" altLang="en-US" sz="400" dirty="0">
              <a:solidFill>
                <a:schemeClr val="accent6"/>
              </a:solidFill>
              <a:latin typeface="+mj-ea"/>
              <a:ea typeface="+mj-ea"/>
            </a:endParaRPr>
          </a:p>
        </p:txBody>
      </p:sp>
      <p:sp>
        <p:nvSpPr>
          <p:cNvPr id="46" name="Rectangle 4"/>
          <p:cNvSpPr>
            <a:spLocks noChangeArrowheads="1"/>
          </p:cNvSpPr>
          <p:nvPr/>
        </p:nvSpPr>
        <p:spPr bwMode="gray">
          <a:xfrm>
            <a:off x="1862878" y="353636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高危漏洞</a:t>
            </a:r>
            <a:endParaRPr kumimoji="1" lang="zh-TW" altLang="en-US" sz="500" dirty="0">
              <a:solidFill>
                <a:schemeClr val="accent6"/>
              </a:solidFill>
              <a:latin typeface="+mj-ea"/>
              <a:ea typeface="+mj-ea"/>
            </a:endParaRPr>
          </a:p>
        </p:txBody>
      </p:sp>
      <p:sp>
        <p:nvSpPr>
          <p:cNvPr id="47" name="Rectangle 4"/>
          <p:cNvSpPr>
            <a:spLocks noChangeArrowheads="1"/>
          </p:cNvSpPr>
          <p:nvPr/>
        </p:nvSpPr>
        <p:spPr bwMode="gray">
          <a:xfrm>
            <a:off x="4248879" y="3230206"/>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映射</a:t>
            </a:r>
            <a:endParaRPr kumimoji="1" lang="zh-TW" altLang="en-US" sz="800" dirty="0">
              <a:latin typeface="+mj-ea"/>
              <a:ea typeface="+mj-ea"/>
            </a:endParaRPr>
          </a:p>
        </p:txBody>
      </p:sp>
      <p:sp>
        <p:nvSpPr>
          <p:cNvPr id="48" name="Rectangle 4"/>
          <p:cNvSpPr>
            <a:spLocks noChangeArrowheads="1"/>
          </p:cNvSpPr>
          <p:nvPr/>
        </p:nvSpPr>
        <p:spPr bwMode="gray">
          <a:xfrm>
            <a:off x="5861595" y="2761019"/>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全链路数据分析</a:t>
            </a:r>
            <a:endParaRPr kumimoji="1" lang="zh-TW" altLang="en-US" sz="800" dirty="0">
              <a:latin typeface="+mj-ea"/>
              <a:ea typeface="+mj-ea"/>
            </a:endParaRPr>
          </a:p>
        </p:txBody>
      </p:sp>
      <p:sp>
        <p:nvSpPr>
          <p:cNvPr id="49" name="Rectangle 4"/>
          <p:cNvSpPr>
            <a:spLocks noChangeArrowheads="1"/>
          </p:cNvSpPr>
          <p:nvPr/>
        </p:nvSpPr>
        <p:spPr bwMode="gray">
          <a:xfrm>
            <a:off x="5191173" y="3756092"/>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特征工程</a:t>
            </a:r>
            <a:endParaRPr lang="zh-TW" altLang="en-US" sz="800" b="1" dirty="0">
              <a:latin typeface="+mj-ea"/>
              <a:ea typeface="+mj-ea"/>
            </a:endParaRPr>
          </a:p>
        </p:txBody>
      </p:sp>
      <p:sp>
        <p:nvSpPr>
          <p:cNvPr id="50" name="右箭头 49"/>
          <p:cNvSpPr/>
          <p:nvPr/>
        </p:nvSpPr>
        <p:spPr>
          <a:xfrm>
            <a:off x="4983776"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1" name="Rectangle 4"/>
          <p:cNvSpPr>
            <a:spLocks noChangeArrowheads="1"/>
          </p:cNvSpPr>
          <p:nvPr/>
        </p:nvSpPr>
        <p:spPr bwMode="gray">
          <a:xfrm>
            <a:off x="6481046" y="3756092"/>
            <a:ext cx="884500" cy="1044856"/>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smtClean="0">
                <a:latin typeface="+mj-ea"/>
                <a:ea typeface="+mj-ea"/>
              </a:rPr>
              <a:t>异常检测模型</a:t>
            </a:r>
            <a:endParaRPr kumimoji="1" lang="en-US" altLang="zh-CN" sz="800" b="1" dirty="0" smtClean="0">
              <a:latin typeface="+mj-ea"/>
              <a:ea typeface="+mj-ea"/>
            </a:endParaRPr>
          </a:p>
        </p:txBody>
      </p:sp>
      <p:sp>
        <p:nvSpPr>
          <p:cNvPr id="52" name="Rectangle 4"/>
          <p:cNvSpPr>
            <a:spLocks noChangeArrowheads="1"/>
          </p:cNvSpPr>
          <p:nvPr/>
        </p:nvSpPr>
        <p:spPr bwMode="gray">
          <a:xfrm>
            <a:off x="6590613" y="4346141"/>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聚类</a:t>
            </a:r>
            <a:endParaRPr kumimoji="1" lang="zh-TW" altLang="en-US" sz="800" dirty="0">
              <a:latin typeface="+mj-ea"/>
              <a:ea typeface="+mj-ea"/>
            </a:endParaRPr>
          </a:p>
        </p:txBody>
      </p:sp>
      <p:sp>
        <p:nvSpPr>
          <p:cNvPr id="53" name="Rectangle 4"/>
          <p:cNvSpPr>
            <a:spLocks noChangeArrowheads="1"/>
          </p:cNvSpPr>
          <p:nvPr/>
        </p:nvSpPr>
        <p:spPr bwMode="gray">
          <a:xfrm>
            <a:off x="6590613" y="4574187"/>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分类</a:t>
            </a:r>
            <a:endParaRPr kumimoji="1" lang="zh-TW" altLang="en-US" sz="800" dirty="0">
              <a:latin typeface="+mj-ea"/>
              <a:ea typeface="+mj-ea"/>
            </a:endParaRPr>
          </a:p>
        </p:txBody>
      </p:sp>
      <p:sp>
        <p:nvSpPr>
          <p:cNvPr id="54" name="Rectangle 4"/>
          <p:cNvSpPr>
            <a:spLocks noChangeArrowheads="1"/>
          </p:cNvSpPr>
          <p:nvPr/>
        </p:nvSpPr>
        <p:spPr bwMode="gray">
          <a:xfrm>
            <a:off x="6590613" y="4118095"/>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统计类异常</a:t>
            </a:r>
            <a:endParaRPr kumimoji="1" lang="en-US" altLang="zh-CN" sz="800" dirty="0" smtClean="0">
              <a:latin typeface="+mj-ea"/>
              <a:ea typeface="+mj-ea"/>
            </a:endParaRPr>
          </a:p>
        </p:txBody>
      </p:sp>
      <p:sp>
        <p:nvSpPr>
          <p:cNvPr id="55" name="右箭头 54"/>
          <p:cNvSpPr/>
          <p:nvPr/>
        </p:nvSpPr>
        <p:spPr>
          <a:xfrm>
            <a:off x="6269930"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6" name="Rectangle 4"/>
          <p:cNvSpPr>
            <a:spLocks noChangeArrowheads="1"/>
          </p:cNvSpPr>
          <p:nvPr/>
        </p:nvSpPr>
        <p:spPr bwMode="gray">
          <a:xfrm>
            <a:off x="5308807" y="4424929"/>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特征池</a:t>
            </a:r>
            <a:endParaRPr kumimoji="1" lang="zh-TW" altLang="en-US" sz="800" dirty="0">
              <a:latin typeface="+mj-ea"/>
              <a:ea typeface="+mj-ea"/>
            </a:endParaRPr>
          </a:p>
        </p:txBody>
      </p:sp>
      <p:sp>
        <p:nvSpPr>
          <p:cNvPr id="57" name="Rectangle 4"/>
          <p:cNvSpPr>
            <a:spLocks noChangeArrowheads="1"/>
          </p:cNvSpPr>
          <p:nvPr/>
        </p:nvSpPr>
        <p:spPr bwMode="gray">
          <a:xfrm>
            <a:off x="5308807" y="4175522"/>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en-US" altLang="zh-CN" sz="800" dirty="0" smtClean="0">
                <a:latin typeface="+mj-ea"/>
                <a:ea typeface="+mj-ea"/>
              </a:rPr>
              <a:t>Profile</a:t>
            </a:r>
            <a:r>
              <a:rPr kumimoji="1" lang="zh-CN" altLang="en-US" sz="800" dirty="0" smtClean="0">
                <a:latin typeface="+mj-ea"/>
                <a:ea typeface="+mj-ea"/>
              </a:rPr>
              <a:t>建模</a:t>
            </a:r>
            <a:endParaRPr kumimoji="1" lang="en-US" altLang="zh-CN" sz="800" dirty="0" smtClean="0">
              <a:latin typeface="+mj-ea"/>
              <a:ea typeface="+mj-ea"/>
            </a:endParaRPr>
          </a:p>
        </p:txBody>
      </p:sp>
      <p:sp>
        <p:nvSpPr>
          <p:cNvPr id="58" name="罐形 57"/>
          <p:cNvSpPr/>
          <p:nvPr/>
        </p:nvSpPr>
        <p:spPr>
          <a:xfrm>
            <a:off x="1747107" y="3911999"/>
            <a:ext cx="637826" cy="87231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运营结果</a:t>
            </a: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800" dirty="0">
              <a:solidFill>
                <a:schemeClr val="bg1"/>
              </a:solidFill>
            </a:endParaRPr>
          </a:p>
        </p:txBody>
      </p:sp>
      <p:cxnSp>
        <p:nvCxnSpPr>
          <p:cNvPr id="59" name="肘形连接符 58"/>
          <p:cNvCxnSpPr>
            <a:stCxn id="64" idx="2"/>
            <a:endCxn id="58" idx="3"/>
          </p:cNvCxnSpPr>
          <p:nvPr/>
        </p:nvCxnSpPr>
        <p:spPr>
          <a:xfrm rot="5400000" flipH="1">
            <a:off x="5425102" y="1425228"/>
            <a:ext cx="15999" cy="6734164"/>
          </a:xfrm>
          <a:prstGeom prst="bentConnector3">
            <a:avLst>
              <a:gd name="adj1" fmla="val -1428839"/>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696910" y="4808786"/>
            <a:ext cx="1108796" cy="215444"/>
          </a:xfrm>
          <a:prstGeom prst="rect">
            <a:avLst/>
          </a:prstGeom>
          <a:noFill/>
        </p:spPr>
        <p:txBody>
          <a:bodyPr wrap="square" rtlCol="0">
            <a:spAutoFit/>
          </a:bodyPr>
          <a:lstStyle/>
          <a:p>
            <a:r>
              <a:rPr kumimoji="1" lang="zh-CN" altLang="en-US" sz="800" dirty="0" smtClean="0">
                <a:solidFill>
                  <a:srgbClr val="FFC000"/>
                </a:solidFill>
              </a:rPr>
              <a:t>基于运营结果自学习</a:t>
            </a:r>
            <a:endParaRPr kumimoji="1" lang="zh-CN" altLang="en-US" sz="800" dirty="0">
              <a:solidFill>
                <a:srgbClr val="FFC000"/>
              </a:solidFill>
            </a:endParaRPr>
          </a:p>
        </p:txBody>
      </p:sp>
      <p:sp>
        <p:nvSpPr>
          <p:cNvPr id="61" name="矩形 60"/>
          <p:cNvSpPr/>
          <p:nvPr/>
        </p:nvSpPr>
        <p:spPr>
          <a:xfrm>
            <a:off x="5188336" y="3325046"/>
            <a:ext cx="217437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计算</a:t>
            </a:r>
            <a:r>
              <a:rPr kumimoji="1" lang="en-US" altLang="zh-CN" sz="900" dirty="0" smtClean="0">
                <a:solidFill>
                  <a:schemeClr val="bg1"/>
                </a:solidFill>
              </a:rPr>
              <a:t>-</a:t>
            </a:r>
            <a:r>
              <a:rPr kumimoji="1" lang="zh-CN" altLang="en-US" sz="900" dirty="0" smtClean="0">
                <a:solidFill>
                  <a:schemeClr val="bg1"/>
                </a:solidFill>
              </a:rPr>
              <a:t>机器学习</a:t>
            </a:r>
            <a:endParaRPr kumimoji="1" lang="zh-CN" altLang="en-US" sz="900" dirty="0">
              <a:solidFill>
                <a:schemeClr val="bg1"/>
              </a:solidFill>
            </a:endParaRPr>
          </a:p>
        </p:txBody>
      </p:sp>
      <p:sp>
        <p:nvSpPr>
          <p:cNvPr id="62" name="右箭头 61"/>
          <p:cNvSpPr/>
          <p:nvPr/>
        </p:nvSpPr>
        <p:spPr>
          <a:xfrm>
            <a:off x="7413298" y="4207827"/>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cxnSp>
        <p:nvCxnSpPr>
          <p:cNvPr id="63" name="肘形连接符 62"/>
          <p:cNvCxnSpPr>
            <a:stCxn id="51" idx="2"/>
            <a:endCxn id="44" idx="3"/>
          </p:cNvCxnSpPr>
          <p:nvPr/>
        </p:nvCxnSpPr>
        <p:spPr>
          <a:xfrm rot="5400000" flipH="1">
            <a:off x="4859282" y="2736935"/>
            <a:ext cx="639" cy="4127389"/>
          </a:xfrm>
          <a:prstGeom prst="bentConnector3">
            <a:avLst>
              <a:gd name="adj1" fmla="val -2065852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Rectangle 4"/>
          <p:cNvSpPr>
            <a:spLocks noChangeArrowheads="1"/>
          </p:cNvSpPr>
          <p:nvPr/>
        </p:nvSpPr>
        <p:spPr bwMode="gray">
          <a:xfrm>
            <a:off x="8518528" y="2083731"/>
            <a:ext cx="563312" cy="271657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告警</a:t>
            </a:r>
            <a:endParaRPr lang="en-US" altLang="zh-CN" sz="700" b="1" dirty="0">
              <a:latin typeface="+mj-ea"/>
              <a:ea typeface="+mj-ea"/>
            </a:endParaRPr>
          </a:p>
          <a:p>
            <a:pPr algn="ctr" eaLnBrk="1" hangingPunct="1">
              <a:spcBef>
                <a:spcPct val="0"/>
              </a:spcBef>
              <a:buFontTx/>
              <a:buNone/>
            </a:pPr>
            <a:endParaRPr lang="en-US" altLang="zh-CN" sz="700" dirty="0" smtClean="0">
              <a:latin typeface="+mj-ea"/>
              <a:ea typeface="+mj-ea"/>
            </a:endParaRPr>
          </a:p>
          <a:p>
            <a:pPr algn="ctr" eaLnBrk="1" hangingPunct="1">
              <a:spcBef>
                <a:spcPct val="0"/>
              </a:spcBef>
              <a:buFontTx/>
              <a:buNone/>
            </a:pPr>
            <a:r>
              <a:rPr lang="zh-CN" altLang="en-US" sz="700" dirty="0" smtClean="0">
                <a:latin typeface="+mj-ea"/>
                <a:ea typeface="+mj-ea"/>
              </a:rPr>
              <a:t>专家知识</a:t>
            </a:r>
            <a:endParaRPr lang="en-US" altLang="zh-CN" sz="700" dirty="0" smtClean="0">
              <a:latin typeface="+mj-ea"/>
              <a:ea typeface="+mj-ea"/>
            </a:endParaRPr>
          </a:p>
          <a:p>
            <a:pPr algn="ctr" eaLnBrk="1" hangingPunct="1">
              <a:spcBef>
                <a:spcPct val="0"/>
              </a:spcBef>
              <a:buFontTx/>
              <a:buNone/>
            </a:pPr>
            <a:r>
              <a:rPr lang="en-US" altLang="zh-CN" sz="700" dirty="0" smtClean="0">
                <a:latin typeface="+mj-ea"/>
                <a:ea typeface="+mj-ea"/>
              </a:rPr>
              <a:t>+</a:t>
            </a:r>
            <a:r>
              <a:rPr lang="zh-CN" altLang="en-US" sz="700" dirty="0" smtClean="0">
                <a:latin typeface="+mj-ea"/>
                <a:ea typeface="+mj-ea"/>
              </a:rPr>
              <a:t>机器学习</a:t>
            </a:r>
            <a:endParaRPr lang="en-US" altLang="zh-CN" sz="700" b="1" dirty="0" smtClean="0">
              <a:latin typeface="+mj-ea"/>
              <a:ea typeface="+mj-ea"/>
            </a:endParaRPr>
          </a:p>
          <a:p>
            <a:pPr algn="ctr" eaLnBrk="1" hangingPunct="1">
              <a:spcBef>
                <a:spcPct val="0"/>
              </a:spcBef>
              <a:buFontTx/>
              <a:buNone/>
            </a:pP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65" name="Rectangle 4"/>
          <p:cNvSpPr>
            <a:spLocks noChangeArrowheads="1"/>
          </p:cNvSpPr>
          <p:nvPr/>
        </p:nvSpPr>
        <p:spPr bwMode="gray">
          <a:xfrm>
            <a:off x="8630548" y="2997557"/>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人工运营</a:t>
            </a:r>
            <a:endParaRPr kumimoji="1" lang="zh-TW" altLang="en-US" sz="800" dirty="0">
              <a:latin typeface="+mj-ea"/>
              <a:ea typeface="+mj-ea"/>
            </a:endParaRPr>
          </a:p>
        </p:txBody>
      </p:sp>
      <p:sp>
        <p:nvSpPr>
          <p:cNvPr id="66" name="Rectangle 4"/>
          <p:cNvSpPr>
            <a:spLocks noChangeArrowheads="1"/>
          </p:cNvSpPr>
          <p:nvPr/>
        </p:nvSpPr>
        <p:spPr bwMode="gray">
          <a:xfrm>
            <a:off x="8630548" y="3471133"/>
            <a:ext cx="367674" cy="37097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自动运营</a:t>
            </a:r>
            <a:endParaRPr kumimoji="1" lang="zh-TW" altLang="en-US" sz="800" dirty="0">
              <a:latin typeface="+mj-ea"/>
              <a:ea typeface="+mj-ea"/>
            </a:endParaRPr>
          </a:p>
        </p:txBody>
      </p:sp>
      <p:sp>
        <p:nvSpPr>
          <p:cNvPr id="67" name="Rectangle 4"/>
          <p:cNvSpPr>
            <a:spLocks noChangeArrowheads="1"/>
          </p:cNvSpPr>
          <p:nvPr/>
        </p:nvSpPr>
        <p:spPr bwMode="gray">
          <a:xfrm>
            <a:off x="9417894" y="3258962"/>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关联告警</a:t>
            </a:r>
            <a:endParaRPr kumimoji="1" lang="zh-TW" altLang="en-US" sz="800" dirty="0">
              <a:latin typeface="+mj-ea"/>
              <a:ea typeface="+mj-ea"/>
            </a:endParaRPr>
          </a:p>
        </p:txBody>
      </p:sp>
      <p:sp>
        <p:nvSpPr>
          <p:cNvPr id="68" name="Rectangle 4"/>
          <p:cNvSpPr>
            <a:spLocks noChangeArrowheads="1"/>
          </p:cNvSpPr>
          <p:nvPr/>
        </p:nvSpPr>
        <p:spPr bwMode="gray">
          <a:xfrm>
            <a:off x="1867604" y="428305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黑白名单</a:t>
            </a:r>
            <a:endParaRPr kumimoji="1" lang="zh-TW" altLang="en-US" sz="500" dirty="0">
              <a:solidFill>
                <a:schemeClr val="accent6"/>
              </a:solidFill>
              <a:latin typeface="+mj-ea"/>
              <a:ea typeface="+mj-ea"/>
            </a:endParaRPr>
          </a:p>
        </p:txBody>
      </p:sp>
      <p:sp>
        <p:nvSpPr>
          <p:cNvPr id="69" name="Rectangle 4"/>
          <p:cNvSpPr>
            <a:spLocks noChangeArrowheads="1"/>
          </p:cNvSpPr>
          <p:nvPr/>
        </p:nvSpPr>
        <p:spPr bwMode="gray">
          <a:xfrm>
            <a:off x="1862877" y="450353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历史告警</a:t>
            </a:r>
            <a:endParaRPr kumimoji="1" lang="zh-TW" altLang="en-US" sz="500" dirty="0">
              <a:solidFill>
                <a:schemeClr val="accent6"/>
              </a:solidFill>
              <a:latin typeface="+mj-ea"/>
              <a:ea typeface="+mj-ea"/>
            </a:endParaRPr>
          </a:p>
        </p:txBody>
      </p:sp>
      <p:sp>
        <p:nvSpPr>
          <p:cNvPr id="70" name="矩形 69"/>
          <p:cNvSpPr/>
          <p:nvPr/>
        </p:nvSpPr>
        <p:spPr>
          <a:xfrm>
            <a:off x="7578952" y="1598775"/>
            <a:ext cx="67980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计算</a:t>
            </a:r>
            <a:r>
              <a:rPr kumimoji="1" lang="en-US" altLang="zh-CN" sz="900" dirty="0" smtClean="0">
                <a:solidFill>
                  <a:schemeClr val="bg1"/>
                </a:solidFill>
              </a:rPr>
              <a:t>-</a:t>
            </a:r>
            <a:r>
              <a:rPr kumimoji="1" lang="zh-CN" altLang="en-US" sz="900" dirty="0" smtClean="0">
                <a:solidFill>
                  <a:schemeClr val="bg1"/>
                </a:solidFill>
              </a:rPr>
              <a:t>过滤</a:t>
            </a:r>
            <a:endParaRPr kumimoji="1" lang="zh-CN" altLang="en-US" sz="900" dirty="0">
              <a:solidFill>
                <a:schemeClr val="bg1"/>
              </a:solidFill>
            </a:endParaRPr>
          </a:p>
        </p:txBody>
      </p:sp>
      <p:sp>
        <p:nvSpPr>
          <p:cNvPr id="71" name="右箭头 70"/>
          <p:cNvSpPr/>
          <p:nvPr/>
        </p:nvSpPr>
        <p:spPr>
          <a:xfrm>
            <a:off x="8298813"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2" name="矩形 71"/>
          <p:cNvSpPr/>
          <p:nvPr/>
        </p:nvSpPr>
        <p:spPr>
          <a:xfrm>
            <a:off x="4125186" y="1598039"/>
            <a:ext cx="81021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chemeClr val="bg1"/>
                </a:solidFill>
              </a:rPr>
              <a:t>计算</a:t>
            </a:r>
            <a:r>
              <a:rPr kumimoji="1" lang="en-US" altLang="zh-CN" sz="900" dirty="0" smtClean="0">
                <a:solidFill>
                  <a:schemeClr val="bg1"/>
                </a:solidFill>
              </a:rPr>
              <a:t>-</a:t>
            </a:r>
            <a:r>
              <a:rPr kumimoji="1" lang="zh-CN" altLang="en-US" sz="900" dirty="0" smtClean="0">
                <a:solidFill>
                  <a:schemeClr val="bg1"/>
                </a:solidFill>
              </a:rPr>
              <a:t>标准化</a:t>
            </a:r>
            <a:endParaRPr kumimoji="1" lang="zh-CN" altLang="en-US" sz="900" dirty="0">
              <a:solidFill>
                <a:schemeClr val="bg1"/>
              </a:solidFill>
            </a:endParaRPr>
          </a:p>
        </p:txBody>
      </p:sp>
      <p:sp>
        <p:nvSpPr>
          <p:cNvPr id="73" name="右箭头 72"/>
          <p:cNvSpPr/>
          <p:nvPr/>
        </p:nvSpPr>
        <p:spPr>
          <a:xfrm>
            <a:off x="4983776" y="259134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4" name="右箭头 73"/>
          <p:cNvSpPr/>
          <p:nvPr/>
        </p:nvSpPr>
        <p:spPr>
          <a:xfrm>
            <a:off x="7413298" y="2655675"/>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5" name="右箭头 74"/>
          <p:cNvSpPr/>
          <p:nvPr/>
        </p:nvSpPr>
        <p:spPr>
          <a:xfrm>
            <a:off x="9137182"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6" name="右箭头 75"/>
          <p:cNvSpPr/>
          <p:nvPr/>
        </p:nvSpPr>
        <p:spPr>
          <a:xfrm>
            <a:off x="3350100" y="3588851"/>
            <a:ext cx="595885" cy="836078"/>
          </a:xfrm>
          <a:prstGeom prst="rightArrow">
            <a:avLst>
              <a:gd name="adj1" fmla="val 50000"/>
              <a:gd name="adj2" fmla="val 20822"/>
            </a:avLst>
          </a:prstGeom>
          <a:solidFill>
            <a:schemeClr val="accent6"/>
          </a:solidFill>
        </p:spPr>
        <p:txBody>
          <a:bodyPr wrap="square" rtlCol="0" anchor="ctr">
            <a:noAutofit/>
          </a:bodyPr>
          <a:lstStyle/>
          <a:p>
            <a:pPr algn="ctr"/>
            <a:r>
              <a:rPr kumimoji="1" lang="en-US" altLang="zh-CN" sz="700" dirty="0" smtClean="0">
                <a:solidFill>
                  <a:schemeClr val="bg1"/>
                </a:solidFill>
              </a:rPr>
              <a:t>ODPS</a:t>
            </a:r>
            <a:r>
              <a:rPr kumimoji="1" lang="zh-CN" altLang="en-US" sz="700" dirty="0" smtClean="0">
                <a:solidFill>
                  <a:schemeClr val="bg1"/>
                </a:solidFill>
              </a:rPr>
              <a:t> </a:t>
            </a:r>
            <a:r>
              <a:rPr kumimoji="1" lang="en-US" altLang="zh-CN" sz="700" dirty="0" smtClean="0">
                <a:solidFill>
                  <a:schemeClr val="bg1"/>
                </a:solidFill>
              </a:rPr>
              <a:t>MySQL</a:t>
            </a:r>
          </a:p>
          <a:p>
            <a:pPr algn="ctr"/>
            <a:r>
              <a:rPr kumimoji="1" lang="en-US" altLang="zh-CN" sz="700" dirty="0" err="1" smtClean="0">
                <a:solidFill>
                  <a:schemeClr val="bg1"/>
                </a:solidFill>
              </a:rPr>
              <a:t>Hbase</a:t>
            </a:r>
            <a:endParaRPr kumimoji="1" lang="en-US" altLang="zh-CN" sz="700" dirty="0" smtClean="0">
              <a:solidFill>
                <a:schemeClr val="bg1"/>
              </a:solidFill>
            </a:endParaRPr>
          </a:p>
        </p:txBody>
      </p:sp>
      <p:sp>
        <p:nvSpPr>
          <p:cNvPr id="77" name="文本框 76"/>
          <p:cNvSpPr txBox="1"/>
          <p:nvPr/>
        </p:nvSpPr>
        <p:spPr>
          <a:xfrm>
            <a:off x="3271240" y="2535307"/>
            <a:ext cx="602299"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事实数据</a:t>
            </a:r>
            <a:endParaRPr kumimoji="1" lang="zh-CN" altLang="en-US" sz="700" dirty="0">
              <a:solidFill>
                <a:schemeClr val="bg1">
                  <a:lumMod val="75000"/>
                </a:schemeClr>
              </a:solidFill>
            </a:endParaRPr>
          </a:p>
        </p:txBody>
      </p:sp>
      <p:sp>
        <p:nvSpPr>
          <p:cNvPr id="78" name="文本框 77"/>
          <p:cNvSpPr txBox="1"/>
          <p:nvPr/>
        </p:nvSpPr>
        <p:spPr>
          <a:xfrm>
            <a:off x="3189082" y="3615427"/>
            <a:ext cx="766614"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维度数据</a:t>
            </a:r>
            <a:endParaRPr kumimoji="1" lang="zh-CN" altLang="en-US" sz="700" dirty="0">
              <a:solidFill>
                <a:schemeClr val="bg1">
                  <a:lumMod val="75000"/>
                </a:schemeClr>
              </a:solidFill>
            </a:endParaRPr>
          </a:p>
        </p:txBody>
      </p:sp>
      <p:sp>
        <p:nvSpPr>
          <p:cNvPr id="79"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0"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1" name="文本框 80"/>
          <p:cNvSpPr txBox="1"/>
          <p:nvPr/>
        </p:nvSpPr>
        <p:spPr>
          <a:xfrm>
            <a:off x="2110048" y="917460"/>
            <a:ext cx="3571709" cy="646331"/>
          </a:xfrm>
          <a:prstGeom prst="rect">
            <a:avLst/>
          </a:prstGeom>
          <a:noFill/>
        </p:spPr>
        <p:txBody>
          <a:bodyPr wrap="square" rtlCol="0">
            <a:spAutoFit/>
          </a:bodyPr>
          <a:lstStyle/>
          <a:p>
            <a:pPr marL="285750" indent="-285750">
              <a:buFont typeface="Wingdings" charset="2"/>
              <a:buChar char="l"/>
            </a:pP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数据流图</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692503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903512" y="3801952"/>
            <a:ext cx="10376606" cy="1015663"/>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38312</TotalTime>
  <Words>958</Words>
  <Application>Microsoft Macintosh PowerPoint</Application>
  <PresentationFormat>自定义</PresentationFormat>
  <Paragraphs>236</Paragraphs>
  <Slides>25</Slides>
  <Notes>24</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1079</cp:revision>
  <dcterms:created xsi:type="dcterms:W3CDTF">2014-10-15T13:27:38Z</dcterms:created>
  <dcterms:modified xsi:type="dcterms:W3CDTF">2017-07-19T03:32:02Z</dcterms:modified>
</cp:coreProperties>
</file>